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C3A5"/>
    <a:srgbClr val="DBC3A5"/>
    <a:srgbClr val="DCC5A6"/>
    <a:srgbClr val="FA9A42"/>
    <a:srgbClr val="E15C3D"/>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756B36-F69C-7253-C525-87010B356D93}" v="956" dt="2025-12-05T12:47:56.5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D50403-3BDC-4B33-BBF4-3902ACF2976C}"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862C9DB5-5ADC-4FCE-AE6D-9EEC3086F2CB}">
      <dgm:prSet/>
      <dgm:spPr/>
      <dgm:t>
        <a:bodyPr/>
        <a:lstStyle/>
        <a:p>
          <a:pPr algn="l">
            <a:lnSpc>
              <a:spcPct val="90000"/>
            </a:lnSpc>
          </a:pPr>
          <a:r>
            <a:rPr lang="en-GB" sz="2700" dirty="0">
              <a:solidFill>
                <a:srgbClr val="FFFFFF"/>
              </a:solidFill>
              <a:ea typeface="+mn-ea"/>
              <a:cs typeface="+mn-cs"/>
            </a:rPr>
            <a:t>When energy is released from an earthquake they turn into waves just below the earth's surface. These waves force energy into buildings foundation and up the building in an attempt to dissipate the energy.</a:t>
          </a:r>
          <a:endParaRPr lang="en-US" sz="2700" dirty="0">
            <a:solidFill>
              <a:srgbClr val="FFFFFF"/>
            </a:solidFill>
            <a:ea typeface="+mn-ea"/>
            <a:cs typeface="+mn-cs"/>
          </a:endParaRPr>
        </a:p>
      </dgm:t>
    </dgm:pt>
    <dgm:pt modelId="{E4630C5D-CB96-4DC4-AEA8-4EBCCA9FB570}" type="parTrans" cxnId="{F2562BC0-FDE4-490E-BC53-4C8AAD2D5257}">
      <dgm:prSet/>
      <dgm:spPr/>
      <dgm:t>
        <a:bodyPr/>
        <a:lstStyle/>
        <a:p>
          <a:endParaRPr lang="en-US"/>
        </a:p>
      </dgm:t>
    </dgm:pt>
    <dgm:pt modelId="{837E5068-AFFD-4FFA-8B34-571F1C42A011}" type="sibTrans" cxnId="{F2562BC0-FDE4-490E-BC53-4C8AAD2D5257}">
      <dgm:prSet/>
      <dgm:spPr/>
      <dgm:t>
        <a:bodyPr/>
        <a:lstStyle/>
        <a:p>
          <a:endParaRPr lang="en-US"/>
        </a:p>
      </dgm:t>
    </dgm:pt>
    <dgm:pt modelId="{8CE1D939-F617-4B47-97FD-DA01D6A3091D}">
      <dgm:prSet/>
      <dgm:spPr/>
      <dgm:t>
        <a:bodyPr/>
        <a:lstStyle/>
        <a:p>
          <a:pPr algn="l" rtl="0">
            <a:lnSpc>
              <a:spcPct val="90000"/>
            </a:lnSpc>
          </a:pPr>
          <a:r>
            <a:rPr lang="en-GB" sz="2700" dirty="0">
              <a:solidFill>
                <a:srgbClr val="FFFFFF"/>
              </a:solidFill>
              <a:ea typeface="+mn-ea"/>
              <a:cs typeface="+mn-cs"/>
            </a:rPr>
            <a:t>This energy cause shaking and vibrating which end up </a:t>
          </a:r>
          <a:r>
            <a:rPr lang="en-GB" sz="2700" dirty="0">
              <a:solidFill>
                <a:srgbClr val="FFFFFF"/>
              </a:solidFill>
              <a:latin typeface="Neue Haas Grotesk Text Pro"/>
              <a:ea typeface="+mn-ea"/>
              <a:cs typeface="+mn-cs"/>
            </a:rPr>
            <a:t>'attacking'</a:t>
          </a:r>
          <a:r>
            <a:rPr lang="en-GB" sz="2700" dirty="0">
              <a:solidFill>
                <a:srgbClr val="FFFFFF"/>
              </a:solidFill>
              <a:ea typeface="+mn-ea"/>
              <a:cs typeface="+mn-cs"/>
            </a:rPr>
            <a:t> weak spots in foundation and in the rest of the building causing </a:t>
          </a:r>
          <a:r>
            <a:rPr lang="en-GB" sz="2700" dirty="0">
              <a:solidFill>
                <a:srgbClr val="FFFFFF"/>
              </a:solidFill>
              <a:latin typeface="Neue Haas Grotesk Text Pro"/>
              <a:ea typeface="+mn-ea"/>
              <a:cs typeface="+mn-cs"/>
            </a:rPr>
            <a:t>failure which inevitably results in collapse</a:t>
          </a:r>
          <a:endParaRPr lang="en-GB" sz="2700" dirty="0">
            <a:solidFill>
              <a:srgbClr val="FFFFFF"/>
            </a:solidFill>
            <a:ea typeface="+mn-ea"/>
            <a:cs typeface="+mn-cs"/>
          </a:endParaRPr>
        </a:p>
      </dgm:t>
    </dgm:pt>
    <dgm:pt modelId="{FBE17468-BEF4-440E-A34B-B1FB8222F8FC}" type="parTrans" cxnId="{BAAFF14D-0A80-41DF-9A6F-C42B1956D843}">
      <dgm:prSet/>
      <dgm:spPr/>
      <dgm:t>
        <a:bodyPr/>
        <a:lstStyle/>
        <a:p>
          <a:endParaRPr lang="en-US"/>
        </a:p>
      </dgm:t>
    </dgm:pt>
    <dgm:pt modelId="{EC863D85-56D7-4EFB-B239-50E000601978}" type="sibTrans" cxnId="{BAAFF14D-0A80-41DF-9A6F-C42B1956D843}">
      <dgm:prSet/>
      <dgm:spPr/>
      <dgm:t>
        <a:bodyPr/>
        <a:lstStyle/>
        <a:p>
          <a:endParaRPr lang="en-US"/>
        </a:p>
      </dgm:t>
    </dgm:pt>
    <dgm:pt modelId="{ABA3571B-E4FA-4785-AD17-812F776975EC}" type="pres">
      <dgm:prSet presAssocID="{E9D50403-3BDC-4B33-BBF4-3902ACF2976C}" presName="linear" presStyleCnt="0">
        <dgm:presLayoutVars>
          <dgm:animLvl val="lvl"/>
          <dgm:resizeHandles val="exact"/>
        </dgm:presLayoutVars>
      </dgm:prSet>
      <dgm:spPr/>
    </dgm:pt>
    <dgm:pt modelId="{52D5331A-F203-42A4-A6E2-3A145215A262}" type="pres">
      <dgm:prSet presAssocID="{862C9DB5-5ADC-4FCE-AE6D-9EEC3086F2CB}" presName="parentText" presStyleLbl="node1" presStyleIdx="0" presStyleCnt="2">
        <dgm:presLayoutVars>
          <dgm:chMax val="0"/>
          <dgm:bulletEnabled val="1"/>
        </dgm:presLayoutVars>
      </dgm:prSet>
      <dgm:spPr/>
    </dgm:pt>
    <dgm:pt modelId="{48B901C9-CC58-4DCF-92B7-1A5CCFFE1362}" type="pres">
      <dgm:prSet presAssocID="{837E5068-AFFD-4FFA-8B34-571F1C42A011}" presName="spacer" presStyleCnt="0"/>
      <dgm:spPr/>
    </dgm:pt>
    <dgm:pt modelId="{8461ED5F-F271-4F49-9498-46E863680B2F}" type="pres">
      <dgm:prSet presAssocID="{8CE1D939-F617-4B47-97FD-DA01D6A3091D}" presName="parentText" presStyleLbl="node1" presStyleIdx="1" presStyleCnt="2">
        <dgm:presLayoutVars>
          <dgm:chMax val="0"/>
          <dgm:bulletEnabled val="1"/>
        </dgm:presLayoutVars>
      </dgm:prSet>
      <dgm:spPr/>
    </dgm:pt>
  </dgm:ptLst>
  <dgm:cxnLst>
    <dgm:cxn modelId="{665A9732-B812-48B5-9152-F7974AA8D485}" type="presOf" srcId="{8CE1D939-F617-4B47-97FD-DA01D6A3091D}" destId="{8461ED5F-F271-4F49-9498-46E863680B2F}" srcOrd="0" destOrd="0" presId="urn:microsoft.com/office/officeart/2005/8/layout/vList2"/>
    <dgm:cxn modelId="{BAAFF14D-0A80-41DF-9A6F-C42B1956D843}" srcId="{E9D50403-3BDC-4B33-BBF4-3902ACF2976C}" destId="{8CE1D939-F617-4B47-97FD-DA01D6A3091D}" srcOrd="1" destOrd="0" parTransId="{FBE17468-BEF4-440E-A34B-B1FB8222F8FC}" sibTransId="{EC863D85-56D7-4EFB-B239-50E000601978}"/>
    <dgm:cxn modelId="{CFAEC085-97AB-4D1E-B533-4D46E5BE86F9}" type="presOf" srcId="{E9D50403-3BDC-4B33-BBF4-3902ACF2976C}" destId="{ABA3571B-E4FA-4785-AD17-812F776975EC}" srcOrd="0" destOrd="0" presId="urn:microsoft.com/office/officeart/2005/8/layout/vList2"/>
    <dgm:cxn modelId="{F2562BC0-FDE4-490E-BC53-4C8AAD2D5257}" srcId="{E9D50403-3BDC-4B33-BBF4-3902ACF2976C}" destId="{862C9DB5-5ADC-4FCE-AE6D-9EEC3086F2CB}" srcOrd="0" destOrd="0" parTransId="{E4630C5D-CB96-4DC4-AEA8-4EBCCA9FB570}" sibTransId="{837E5068-AFFD-4FFA-8B34-571F1C42A011}"/>
    <dgm:cxn modelId="{8EA495ED-F4DE-4F84-B8C5-37CC981E978A}" type="presOf" srcId="{862C9DB5-5ADC-4FCE-AE6D-9EEC3086F2CB}" destId="{52D5331A-F203-42A4-A6E2-3A145215A262}" srcOrd="0" destOrd="0" presId="urn:microsoft.com/office/officeart/2005/8/layout/vList2"/>
    <dgm:cxn modelId="{087B85F7-7E5A-4413-8385-8B38CE275291}" type="presParOf" srcId="{ABA3571B-E4FA-4785-AD17-812F776975EC}" destId="{52D5331A-F203-42A4-A6E2-3A145215A262}" srcOrd="0" destOrd="0" presId="urn:microsoft.com/office/officeart/2005/8/layout/vList2"/>
    <dgm:cxn modelId="{2310AAF1-E6B1-4D7E-8578-5E82B2D4E3A5}" type="presParOf" srcId="{ABA3571B-E4FA-4785-AD17-812F776975EC}" destId="{48B901C9-CC58-4DCF-92B7-1A5CCFFE1362}" srcOrd="1" destOrd="0" presId="urn:microsoft.com/office/officeart/2005/8/layout/vList2"/>
    <dgm:cxn modelId="{F031D26E-071D-42F1-83FC-B8BB3150C1CE}" type="presParOf" srcId="{ABA3571B-E4FA-4785-AD17-812F776975EC}" destId="{8461ED5F-F271-4F49-9498-46E863680B2F}"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C4FD90-36D8-4075-8A5E-612B74F3CCA2}" type="doc">
      <dgm:prSet loTypeId="urn:microsoft.com/office/officeart/2008/layout/LinedList" loCatId="list" qsTypeId="urn:microsoft.com/office/officeart/2005/8/quickstyle/simple5" qsCatId="simple" csTypeId="urn:microsoft.com/office/officeart/2005/8/colors/colorful1" csCatId="colorful"/>
      <dgm:spPr/>
      <dgm:t>
        <a:bodyPr/>
        <a:lstStyle/>
        <a:p>
          <a:endParaRPr lang="en-US"/>
        </a:p>
      </dgm:t>
    </dgm:pt>
    <dgm:pt modelId="{C220F11B-2562-400A-942C-F371B73F9B53}">
      <dgm:prSet/>
      <dgm:spPr/>
      <dgm:t>
        <a:bodyPr/>
        <a:lstStyle/>
        <a:p>
          <a:r>
            <a:rPr lang="en-GB"/>
            <a:t>Retrofitting is the act of adding structural features to a building in order to make it more safe. This isnt just used for earthquakes but any hazard that a building isn't prepared for.</a:t>
          </a:r>
          <a:endParaRPr lang="en-US"/>
        </a:p>
      </dgm:t>
    </dgm:pt>
    <dgm:pt modelId="{2BF6DD7B-CC9F-4CCA-8E40-2A4BB4996E56}" type="parTrans" cxnId="{CF6C4988-DF9E-466E-8D54-62A0F8CD3D30}">
      <dgm:prSet/>
      <dgm:spPr/>
      <dgm:t>
        <a:bodyPr/>
        <a:lstStyle/>
        <a:p>
          <a:endParaRPr lang="en-US"/>
        </a:p>
      </dgm:t>
    </dgm:pt>
    <dgm:pt modelId="{7E051089-4D6C-443B-BE00-EE4DF6987AC4}" type="sibTrans" cxnId="{CF6C4988-DF9E-466E-8D54-62A0F8CD3D30}">
      <dgm:prSet/>
      <dgm:spPr/>
      <dgm:t>
        <a:bodyPr/>
        <a:lstStyle/>
        <a:p>
          <a:endParaRPr lang="en-US"/>
        </a:p>
      </dgm:t>
    </dgm:pt>
    <dgm:pt modelId="{C64CA449-1973-407F-8DDF-FBCA49A6224A}">
      <dgm:prSet/>
      <dgm:spPr/>
      <dgm:t>
        <a:bodyPr/>
        <a:lstStyle/>
        <a:p>
          <a:r>
            <a:rPr lang="en-GB"/>
            <a:t>In the context of an earthquake there are a few many areas that retrofitting is used: the foundation of a building and weak points in the upper parts of the building.</a:t>
          </a:r>
          <a:endParaRPr lang="en-US"/>
        </a:p>
      </dgm:t>
    </dgm:pt>
    <dgm:pt modelId="{885D4466-FB8E-4200-BC45-A771F9688B11}" type="parTrans" cxnId="{250E0EA9-125A-43A9-933E-D2F1FEC130F2}">
      <dgm:prSet/>
      <dgm:spPr/>
      <dgm:t>
        <a:bodyPr/>
        <a:lstStyle/>
        <a:p>
          <a:endParaRPr lang="en-US"/>
        </a:p>
      </dgm:t>
    </dgm:pt>
    <dgm:pt modelId="{EA3D597E-0F83-4373-B056-22C410712069}" type="sibTrans" cxnId="{250E0EA9-125A-43A9-933E-D2F1FEC130F2}">
      <dgm:prSet/>
      <dgm:spPr/>
      <dgm:t>
        <a:bodyPr/>
        <a:lstStyle/>
        <a:p>
          <a:endParaRPr lang="en-US"/>
        </a:p>
      </dgm:t>
    </dgm:pt>
    <dgm:pt modelId="{482C3DC5-1856-44D4-8442-264293188B5D}">
      <dgm:prSet/>
      <dgm:spPr/>
      <dgm:t>
        <a:bodyPr/>
        <a:lstStyle/>
        <a:p>
          <a:r>
            <a:rPr lang="en-GB"/>
            <a:t>Foundations are the first to be hit with seismic energy and are required to absorb the most of its energy, a poor foundation will simply begin to crack and break apart in the event of an earthquake.</a:t>
          </a:r>
          <a:endParaRPr lang="en-US"/>
        </a:p>
      </dgm:t>
    </dgm:pt>
    <dgm:pt modelId="{C9C00EFC-6574-4F7B-BA56-989AC8699E73}" type="parTrans" cxnId="{70876721-1C78-4ED3-8340-093CDEDF1BF9}">
      <dgm:prSet/>
      <dgm:spPr/>
      <dgm:t>
        <a:bodyPr/>
        <a:lstStyle/>
        <a:p>
          <a:endParaRPr lang="en-US"/>
        </a:p>
      </dgm:t>
    </dgm:pt>
    <dgm:pt modelId="{A7C4E53C-67F4-4189-B12B-6CCF1F999337}" type="sibTrans" cxnId="{70876721-1C78-4ED3-8340-093CDEDF1BF9}">
      <dgm:prSet/>
      <dgm:spPr/>
      <dgm:t>
        <a:bodyPr/>
        <a:lstStyle/>
        <a:p>
          <a:endParaRPr lang="en-US"/>
        </a:p>
      </dgm:t>
    </dgm:pt>
    <dgm:pt modelId="{4BA3CEB0-5CDA-4208-B684-350E74C9CFC6}">
      <dgm:prSet/>
      <dgm:spPr/>
      <dgm:t>
        <a:bodyPr/>
        <a:lstStyle/>
        <a:p>
          <a:r>
            <a:rPr lang="en-GB"/>
            <a:t>The rest of a building being damaged is dependent on what it is built with any unreinforced buildings will have weak points which will be the first to fail as it is unable to absorb energy safely and instead starts the uncontrollable chain of damage</a:t>
          </a:r>
          <a:endParaRPr lang="en-US"/>
        </a:p>
      </dgm:t>
    </dgm:pt>
    <dgm:pt modelId="{AF0CE996-AFC2-4B4A-A1A5-A2783964CBC0}" type="parTrans" cxnId="{EF3C114F-C997-4513-90C8-BEB7BD7EB78B}">
      <dgm:prSet/>
      <dgm:spPr/>
      <dgm:t>
        <a:bodyPr/>
        <a:lstStyle/>
        <a:p>
          <a:endParaRPr lang="en-US"/>
        </a:p>
      </dgm:t>
    </dgm:pt>
    <dgm:pt modelId="{0FEE57A3-3AD7-4C79-8577-A7ABD0A06AB0}" type="sibTrans" cxnId="{EF3C114F-C997-4513-90C8-BEB7BD7EB78B}">
      <dgm:prSet/>
      <dgm:spPr/>
      <dgm:t>
        <a:bodyPr/>
        <a:lstStyle/>
        <a:p>
          <a:endParaRPr lang="en-US"/>
        </a:p>
      </dgm:t>
    </dgm:pt>
    <dgm:pt modelId="{DD07EF88-571C-44AC-97E9-95ED1B84D461}" type="pres">
      <dgm:prSet presAssocID="{E2C4FD90-36D8-4075-8A5E-612B74F3CCA2}" presName="vert0" presStyleCnt="0">
        <dgm:presLayoutVars>
          <dgm:dir/>
          <dgm:animOne val="branch"/>
          <dgm:animLvl val="lvl"/>
        </dgm:presLayoutVars>
      </dgm:prSet>
      <dgm:spPr/>
    </dgm:pt>
    <dgm:pt modelId="{E416BF71-AD68-46AF-BE70-25508F060A07}" type="pres">
      <dgm:prSet presAssocID="{C220F11B-2562-400A-942C-F371B73F9B53}" presName="thickLine" presStyleLbl="alignNode1" presStyleIdx="0" presStyleCnt="4"/>
      <dgm:spPr/>
    </dgm:pt>
    <dgm:pt modelId="{1AB14136-8B50-480D-AFBD-9B5C169A443E}" type="pres">
      <dgm:prSet presAssocID="{C220F11B-2562-400A-942C-F371B73F9B53}" presName="horz1" presStyleCnt="0"/>
      <dgm:spPr/>
    </dgm:pt>
    <dgm:pt modelId="{D32E0659-EA5B-428B-9F07-5DDE11AD45A2}" type="pres">
      <dgm:prSet presAssocID="{C220F11B-2562-400A-942C-F371B73F9B53}" presName="tx1" presStyleLbl="revTx" presStyleIdx="0" presStyleCnt="4"/>
      <dgm:spPr/>
    </dgm:pt>
    <dgm:pt modelId="{7F2D1B3B-BEA1-4111-8033-471A498DC8A4}" type="pres">
      <dgm:prSet presAssocID="{C220F11B-2562-400A-942C-F371B73F9B53}" presName="vert1" presStyleCnt="0"/>
      <dgm:spPr/>
    </dgm:pt>
    <dgm:pt modelId="{544BB8C1-D231-487D-B11C-F781D2E19B97}" type="pres">
      <dgm:prSet presAssocID="{C64CA449-1973-407F-8DDF-FBCA49A6224A}" presName="thickLine" presStyleLbl="alignNode1" presStyleIdx="1" presStyleCnt="4"/>
      <dgm:spPr/>
    </dgm:pt>
    <dgm:pt modelId="{6E79BEAD-3AEE-4481-9DAE-1118719828C6}" type="pres">
      <dgm:prSet presAssocID="{C64CA449-1973-407F-8DDF-FBCA49A6224A}" presName="horz1" presStyleCnt="0"/>
      <dgm:spPr/>
    </dgm:pt>
    <dgm:pt modelId="{4F277A28-3C58-4753-BDCC-D65846F7BFCE}" type="pres">
      <dgm:prSet presAssocID="{C64CA449-1973-407F-8DDF-FBCA49A6224A}" presName="tx1" presStyleLbl="revTx" presStyleIdx="1" presStyleCnt="4"/>
      <dgm:spPr/>
    </dgm:pt>
    <dgm:pt modelId="{19C096DD-71E8-43EA-81E5-3AA23073D169}" type="pres">
      <dgm:prSet presAssocID="{C64CA449-1973-407F-8DDF-FBCA49A6224A}" presName="vert1" presStyleCnt="0"/>
      <dgm:spPr/>
    </dgm:pt>
    <dgm:pt modelId="{A538E90C-6D4C-4E7B-9DF2-8A860EA4A740}" type="pres">
      <dgm:prSet presAssocID="{482C3DC5-1856-44D4-8442-264293188B5D}" presName="thickLine" presStyleLbl="alignNode1" presStyleIdx="2" presStyleCnt="4"/>
      <dgm:spPr/>
    </dgm:pt>
    <dgm:pt modelId="{020CBBE1-2859-4AB1-AF4C-8A1C21343B2A}" type="pres">
      <dgm:prSet presAssocID="{482C3DC5-1856-44D4-8442-264293188B5D}" presName="horz1" presStyleCnt="0"/>
      <dgm:spPr/>
    </dgm:pt>
    <dgm:pt modelId="{E662EAC2-DB4A-496F-B65A-55D86758ED18}" type="pres">
      <dgm:prSet presAssocID="{482C3DC5-1856-44D4-8442-264293188B5D}" presName="tx1" presStyleLbl="revTx" presStyleIdx="2" presStyleCnt="4"/>
      <dgm:spPr/>
    </dgm:pt>
    <dgm:pt modelId="{9030636A-7588-4957-ADF0-484A9AD118E1}" type="pres">
      <dgm:prSet presAssocID="{482C3DC5-1856-44D4-8442-264293188B5D}" presName="vert1" presStyleCnt="0"/>
      <dgm:spPr/>
    </dgm:pt>
    <dgm:pt modelId="{C397458F-B79E-42E0-9819-14CB2D12FC1C}" type="pres">
      <dgm:prSet presAssocID="{4BA3CEB0-5CDA-4208-B684-350E74C9CFC6}" presName="thickLine" presStyleLbl="alignNode1" presStyleIdx="3" presStyleCnt="4"/>
      <dgm:spPr/>
    </dgm:pt>
    <dgm:pt modelId="{5C724505-C8DE-4C2E-992B-83B9B33FBC96}" type="pres">
      <dgm:prSet presAssocID="{4BA3CEB0-5CDA-4208-B684-350E74C9CFC6}" presName="horz1" presStyleCnt="0"/>
      <dgm:spPr/>
    </dgm:pt>
    <dgm:pt modelId="{73E9A8FF-0FCA-4D5D-A684-9A74CBB304C6}" type="pres">
      <dgm:prSet presAssocID="{4BA3CEB0-5CDA-4208-B684-350E74C9CFC6}" presName="tx1" presStyleLbl="revTx" presStyleIdx="3" presStyleCnt="4"/>
      <dgm:spPr/>
    </dgm:pt>
    <dgm:pt modelId="{39991B95-7BFA-400A-832E-04BEE1451561}" type="pres">
      <dgm:prSet presAssocID="{4BA3CEB0-5CDA-4208-B684-350E74C9CFC6}" presName="vert1" presStyleCnt="0"/>
      <dgm:spPr/>
    </dgm:pt>
  </dgm:ptLst>
  <dgm:cxnLst>
    <dgm:cxn modelId="{E23F3C1E-2307-4E4E-9A77-35BAE99964FF}" type="presOf" srcId="{C64CA449-1973-407F-8DDF-FBCA49A6224A}" destId="{4F277A28-3C58-4753-BDCC-D65846F7BFCE}" srcOrd="0" destOrd="0" presId="urn:microsoft.com/office/officeart/2008/layout/LinedList"/>
    <dgm:cxn modelId="{70876721-1C78-4ED3-8340-093CDEDF1BF9}" srcId="{E2C4FD90-36D8-4075-8A5E-612B74F3CCA2}" destId="{482C3DC5-1856-44D4-8442-264293188B5D}" srcOrd="2" destOrd="0" parTransId="{C9C00EFC-6574-4F7B-BA56-989AC8699E73}" sibTransId="{A7C4E53C-67F4-4189-B12B-6CCF1F999337}"/>
    <dgm:cxn modelId="{7AF6FC38-61F3-458F-A43B-E5DCB0DECF29}" type="presOf" srcId="{4BA3CEB0-5CDA-4208-B684-350E74C9CFC6}" destId="{73E9A8FF-0FCA-4D5D-A684-9A74CBB304C6}" srcOrd="0" destOrd="0" presId="urn:microsoft.com/office/officeart/2008/layout/LinedList"/>
    <dgm:cxn modelId="{EF3C114F-C997-4513-90C8-BEB7BD7EB78B}" srcId="{E2C4FD90-36D8-4075-8A5E-612B74F3CCA2}" destId="{4BA3CEB0-5CDA-4208-B684-350E74C9CFC6}" srcOrd="3" destOrd="0" parTransId="{AF0CE996-AFC2-4B4A-A1A5-A2783964CBC0}" sibTransId="{0FEE57A3-3AD7-4C79-8577-A7ABD0A06AB0}"/>
    <dgm:cxn modelId="{CF6C4988-DF9E-466E-8D54-62A0F8CD3D30}" srcId="{E2C4FD90-36D8-4075-8A5E-612B74F3CCA2}" destId="{C220F11B-2562-400A-942C-F371B73F9B53}" srcOrd="0" destOrd="0" parTransId="{2BF6DD7B-CC9F-4CCA-8E40-2A4BB4996E56}" sibTransId="{7E051089-4D6C-443B-BE00-EE4DF6987AC4}"/>
    <dgm:cxn modelId="{FA3C939D-D891-4282-A43F-E1BC97416247}" type="presOf" srcId="{E2C4FD90-36D8-4075-8A5E-612B74F3CCA2}" destId="{DD07EF88-571C-44AC-97E9-95ED1B84D461}" srcOrd="0" destOrd="0" presId="urn:microsoft.com/office/officeart/2008/layout/LinedList"/>
    <dgm:cxn modelId="{250E0EA9-125A-43A9-933E-D2F1FEC130F2}" srcId="{E2C4FD90-36D8-4075-8A5E-612B74F3CCA2}" destId="{C64CA449-1973-407F-8DDF-FBCA49A6224A}" srcOrd="1" destOrd="0" parTransId="{885D4466-FB8E-4200-BC45-A771F9688B11}" sibTransId="{EA3D597E-0F83-4373-B056-22C410712069}"/>
    <dgm:cxn modelId="{F9CAF1BA-FE99-4239-9778-05F70D0EE5F6}" type="presOf" srcId="{C220F11B-2562-400A-942C-F371B73F9B53}" destId="{D32E0659-EA5B-428B-9F07-5DDE11AD45A2}" srcOrd="0" destOrd="0" presId="urn:microsoft.com/office/officeart/2008/layout/LinedList"/>
    <dgm:cxn modelId="{81664FDB-4580-45CD-BAB2-C9BE14706130}" type="presOf" srcId="{482C3DC5-1856-44D4-8442-264293188B5D}" destId="{E662EAC2-DB4A-496F-B65A-55D86758ED18}" srcOrd="0" destOrd="0" presId="urn:microsoft.com/office/officeart/2008/layout/LinedList"/>
    <dgm:cxn modelId="{21F891F6-10F9-4851-82D5-8E49F3D0A003}" type="presParOf" srcId="{DD07EF88-571C-44AC-97E9-95ED1B84D461}" destId="{E416BF71-AD68-46AF-BE70-25508F060A07}" srcOrd="0" destOrd="0" presId="urn:microsoft.com/office/officeart/2008/layout/LinedList"/>
    <dgm:cxn modelId="{A6FE6FBB-420D-4A00-BF93-8B3945B452F6}" type="presParOf" srcId="{DD07EF88-571C-44AC-97E9-95ED1B84D461}" destId="{1AB14136-8B50-480D-AFBD-9B5C169A443E}" srcOrd="1" destOrd="0" presId="urn:microsoft.com/office/officeart/2008/layout/LinedList"/>
    <dgm:cxn modelId="{7F447486-5F1E-486C-9A0A-C6BAFA441257}" type="presParOf" srcId="{1AB14136-8B50-480D-AFBD-9B5C169A443E}" destId="{D32E0659-EA5B-428B-9F07-5DDE11AD45A2}" srcOrd="0" destOrd="0" presId="urn:microsoft.com/office/officeart/2008/layout/LinedList"/>
    <dgm:cxn modelId="{DC7EDECE-08A7-42D1-B8E7-46F97412CA69}" type="presParOf" srcId="{1AB14136-8B50-480D-AFBD-9B5C169A443E}" destId="{7F2D1B3B-BEA1-4111-8033-471A498DC8A4}" srcOrd="1" destOrd="0" presId="urn:microsoft.com/office/officeart/2008/layout/LinedList"/>
    <dgm:cxn modelId="{3A4C6D64-85A2-4096-9761-516613F307B1}" type="presParOf" srcId="{DD07EF88-571C-44AC-97E9-95ED1B84D461}" destId="{544BB8C1-D231-487D-B11C-F781D2E19B97}" srcOrd="2" destOrd="0" presId="urn:microsoft.com/office/officeart/2008/layout/LinedList"/>
    <dgm:cxn modelId="{C3CBDB86-371C-41F1-9CDE-AB6FD7A56033}" type="presParOf" srcId="{DD07EF88-571C-44AC-97E9-95ED1B84D461}" destId="{6E79BEAD-3AEE-4481-9DAE-1118719828C6}" srcOrd="3" destOrd="0" presId="urn:microsoft.com/office/officeart/2008/layout/LinedList"/>
    <dgm:cxn modelId="{5E003082-2B6F-40F5-931D-8A5C7A0CFAD3}" type="presParOf" srcId="{6E79BEAD-3AEE-4481-9DAE-1118719828C6}" destId="{4F277A28-3C58-4753-BDCC-D65846F7BFCE}" srcOrd="0" destOrd="0" presId="urn:microsoft.com/office/officeart/2008/layout/LinedList"/>
    <dgm:cxn modelId="{945ED9B5-AC22-4588-89B1-893DE92422DC}" type="presParOf" srcId="{6E79BEAD-3AEE-4481-9DAE-1118719828C6}" destId="{19C096DD-71E8-43EA-81E5-3AA23073D169}" srcOrd="1" destOrd="0" presId="urn:microsoft.com/office/officeart/2008/layout/LinedList"/>
    <dgm:cxn modelId="{3D8D3037-F81C-4151-A61D-64E17FA68069}" type="presParOf" srcId="{DD07EF88-571C-44AC-97E9-95ED1B84D461}" destId="{A538E90C-6D4C-4E7B-9DF2-8A860EA4A740}" srcOrd="4" destOrd="0" presId="urn:microsoft.com/office/officeart/2008/layout/LinedList"/>
    <dgm:cxn modelId="{2CD8D8C1-EDD2-44F5-9B81-015E3DA89383}" type="presParOf" srcId="{DD07EF88-571C-44AC-97E9-95ED1B84D461}" destId="{020CBBE1-2859-4AB1-AF4C-8A1C21343B2A}" srcOrd="5" destOrd="0" presId="urn:microsoft.com/office/officeart/2008/layout/LinedList"/>
    <dgm:cxn modelId="{1852B19F-8A1D-4372-896B-483A3A104E39}" type="presParOf" srcId="{020CBBE1-2859-4AB1-AF4C-8A1C21343B2A}" destId="{E662EAC2-DB4A-496F-B65A-55D86758ED18}" srcOrd="0" destOrd="0" presId="urn:microsoft.com/office/officeart/2008/layout/LinedList"/>
    <dgm:cxn modelId="{15A08C00-7A58-4F64-A339-2123C0C61CA3}" type="presParOf" srcId="{020CBBE1-2859-4AB1-AF4C-8A1C21343B2A}" destId="{9030636A-7588-4957-ADF0-484A9AD118E1}" srcOrd="1" destOrd="0" presId="urn:microsoft.com/office/officeart/2008/layout/LinedList"/>
    <dgm:cxn modelId="{73DBB851-3B69-443A-A8D3-EA3ADAAAA163}" type="presParOf" srcId="{DD07EF88-571C-44AC-97E9-95ED1B84D461}" destId="{C397458F-B79E-42E0-9819-14CB2D12FC1C}" srcOrd="6" destOrd="0" presId="urn:microsoft.com/office/officeart/2008/layout/LinedList"/>
    <dgm:cxn modelId="{5C9D5331-A958-4630-BB29-46B38073DB17}" type="presParOf" srcId="{DD07EF88-571C-44AC-97E9-95ED1B84D461}" destId="{5C724505-C8DE-4C2E-992B-83B9B33FBC96}" srcOrd="7" destOrd="0" presId="urn:microsoft.com/office/officeart/2008/layout/LinedList"/>
    <dgm:cxn modelId="{5A9B0DED-D4C0-479F-986B-C28D4A434ACB}" type="presParOf" srcId="{5C724505-C8DE-4C2E-992B-83B9B33FBC96}" destId="{73E9A8FF-0FCA-4D5D-A684-9A74CBB304C6}" srcOrd="0" destOrd="0" presId="urn:microsoft.com/office/officeart/2008/layout/LinedList"/>
    <dgm:cxn modelId="{8CADDEF0-4A64-40B5-9368-4F5FD24B87AB}" type="presParOf" srcId="{5C724505-C8DE-4C2E-992B-83B9B33FBC96}" destId="{39991B95-7BFA-400A-832E-04BEE1451561}"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5331A-F203-42A4-A6E2-3A145215A262}">
      <dsp:nvSpPr>
        <dsp:cNvPr id="0" name=""/>
        <dsp:cNvSpPr/>
      </dsp:nvSpPr>
      <dsp:spPr>
        <a:xfrm>
          <a:off x="0" y="35755"/>
          <a:ext cx="10335350" cy="19585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rgbClr val="FFFFFF"/>
              </a:solidFill>
              <a:ea typeface="+mn-ea"/>
              <a:cs typeface="+mn-cs"/>
            </a:rPr>
            <a:t>When energy is released from an earthquake they turn into waves just below the earth's surface. These waves force energy into buildings foundation and up the building in an attempt to dissipate the energy.</a:t>
          </a:r>
          <a:endParaRPr lang="en-US" sz="2700" kern="1200" dirty="0">
            <a:solidFill>
              <a:srgbClr val="FFFFFF"/>
            </a:solidFill>
            <a:ea typeface="+mn-ea"/>
            <a:cs typeface="+mn-cs"/>
          </a:endParaRPr>
        </a:p>
      </dsp:txBody>
      <dsp:txXfrm>
        <a:off x="95610" y="131365"/>
        <a:ext cx="10144130" cy="1767360"/>
      </dsp:txXfrm>
    </dsp:sp>
    <dsp:sp modelId="{8461ED5F-F271-4F49-9498-46E863680B2F}">
      <dsp:nvSpPr>
        <dsp:cNvPr id="0" name=""/>
        <dsp:cNvSpPr/>
      </dsp:nvSpPr>
      <dsp:spPr>
        <a:xfrm>
          <a:off x="0" y="2072095"/>
          <a:ext cx="10335350" cy="19585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rtl="0">
            <a:lnSpc>
              <a:spcPct val="90000"/>
            </a:lnSpc>
            <a:spcBef>
              <a:spcPct val="0"/>
            </a:spcBef>
            <a:spcAft>
              <a:spcPct val="35000"/>
            </a:spcAft>
            <a:buNone/>
          </a:pPr>
          <a:r>
            <a:rPr lang="en-GB" sz="2700" kern="1200" dirty="0">
              <a:solidFill>
                <a:srgbClr val="FFFFFF"/>
              </a:solidFill>
              <a:ea typeface="+mn-ea"/>
              <a:cs typeface="+mn-cs"/>
            </a:rPr>
            <a:t>This energy cause shaking and vibrating which end up </a:t>
          </a:r>
          <a:r>
            <a:rPr lang="en-GB" sz="2700" kern="1200" dirty="0">
              <a:solidFill>
                <a:srgbClr val="FFFFFF"/>
              </a:solidFill>
              <a:latin typeface="Neue Haas Grotesk Text Pro"/>
              <a:ea typeface="+mn-ea"/>
              <a:cs typeface="+mn-cs"/>
            </a:rPr>
            <a:t>'attacking'</a:t>
          </a:r>
          <a:r>
            <a:rPr lang="en-GB" sz="2700" kern="1200" dirty="0">
              <a:solidFill>
                <a:srgbClr val="FFFFFF"/>
              </a:solidFill>
              <a:ea typeface="+mn-ea"/>
              <a:cs typeface="+mn-cs"/>
            </a:rPr>
            <a:t> weak spots in foundation and in the rest of the building causing </a:t>
          </a:r>
          <a:r>
            <a:rPr lang="en-GB" sz="2700" kern="1200" dirty="0">
              <a:solidFill>
                <a:srgbClr val="FFFFFF"/>
              </a:solidFill>
              <a:latin typeface="Neue Haas Grotesk Text Pro"/>
              <a:ea typeface="+mn-ea"/>
              <a:cs typeface="+mn-cs"/>
            </a:rPr>
            <a:t>failure which inevitably results in collapse</a:t>
          </a:r>
          <a:endParaRPr lang="en-GB" sz="2700" kern="1200" dirty="0">
            <a:solidFill>
              <a:srgbClr val="FFFFFF"/>
            </a:solidFill>
            <a:ea typeface="+mn-ea"/>
            <a:cs typeface="+mn-cs"/>
          </a:endParaRPr>
        </a:p>
      </dsp:txBody>
      <dsp:txXfrm>
        <a:off x="95610" y="2167705"/>
        <a:ext cx="10144130" cy="17673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16BF71-AD68-46AF-BE70-25508F060A07}">
      <dsp:nvSpPr>
        <dsp:cNvPr id="0" name=""/>
        <dsp:cNvSpPr/>
      </dsp:nvSpPr>
      <dsp:spPr>
        <a:xfrm>
          <a:off x="0" y="0"/>
          <a:ext cx="656143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32E0659-EA5B-428B-9F07-5DDE11AD45A2}">
      <dsp:nvSpPr>
        <dsp:cNvPr id="0" name=""/>
        <dsp:cNvSpPr/>
      </dsp:nvSpPr>
      <dsp:spPr>
        <a:xfrm>
          <a:off x="0" y="0"/>
          <a:ext cx="6561437" cy="1440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a:t>Retrofitting is the act of adding structural features to a building in order to make it more safe. This isnt just used for earthquakes but any hazard that a building isn't prepared for.</a:t>
          </a:r>
          <a:endParaRPr lang="en-US" sz="1800" kern="1200"/>
        </a:p>
      </dsp:txBody>
      <dsp:txXfrm>
        <a:off x="0" y="0"/>
        <a:ext cx="6561437" cy="1440180"/>
      </dsp:txXfrm>
    </dsp:sp>
    <dsp:sp modelId="{544BB8C1-D231-487D-B11C-F781D2E19B97}">
      <dsp:nvSpPr>
        <dsp:cNvPr id="0" name=""/>
        <dsp:cNvSpPr/>
      </dsp:nvSpPr>
      <dsp:spPr>
        <a:xfrm>
          <a:off x="0" y="1440180"/>
          <a:ext cx="6561437"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4F277A28-3C58-4753-BDCC-D65846F7BFCE}">
      <dsp:nvSpPr>
        <dsp:cNvPr id="0" name=""/>
        <dsp:cNvSpPr/>
      </dsp:nvSpPr>
      <dsp:spPr>
        <a:xfrm>
          <a:off x="0" y="1440180"/>
          <a:ext cx="6561437" cy="1440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a:t>In the context of an earthquake there are a few many areas that retrofitting is used: the foundation of a building and weak points in the upper parts of the building.</a:t>
          </a:r>
          <a:endParaRPr lang="en-US" sz="1800" kern="1200"/>
        </a:p>
      </dsp:txBody>
      <dsp:txXfrm>
        <a:off x="0" y="1440180"/>
        <a:ext cx="6561437" cy="1440180"/>
      </dsp:txXfrm>
    </dsp:sp>
    <dsp:sp modelId="{A538E90C-6D4C-4E7B-9DF2-8A860EA4A740}">
      <dsp:nvSpPr>
        <dsp:cNvPr id="0" name=""/>
        <dsp:cNvSpPr/>
      </dsp:nvSpPr>
      <dsp:spPr>
        <a:xfrm>
          <a:off x="0" y="2880361"/>
          <a:ext cx="6561437"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662EAC2-DB4A-496F-B65A-55D86758ED18}">
      <dsp:nvSpPr>
        <dsp:cNvPr id="0" name=""/>
        <dsp:cNvSpPr/>
      </dsp:nvSpPr>
      <dsp:spPr>
        <a:xfrm>
          <a:off x="0" y="2880361"/>
          <a:ext cx="6561437" cy="1440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a:t>Foundations are the first to be hit with seismic energy and are required to absorb the most of its energy, a poor foundation will simply begin to crack and break apart in the event of an earthquake.</a:t>
          </a:r>
          <a:endParaRPr lang="en-US" sz="1800" kern="1200"/>
        </a:p>
      </dsp:txBody>
      <dsp:txXfrm>
        <a:off x="0" y="2880361"/>
        <a:ext cx="6561437" cy="1440180"/>
      </dsp:txXfrm>
    </dsp:sp>
    <dsp:sp modelId="{C397458F-B79E-42E0-9819-14CB2D12FC1C}">
      <dsp:nvSpPr>
        <dsp:cNvPr id="0" name=""/>
        <dsp:cNvSpPr/>
      </dsp:nvSpPr>
      <dsp:spPr>
        <a:xfrm>
          <a:off x="0" y="4320542"/>
          <a:ext cx="6561437"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73E9A8FF-0FCA-4D5D-A684-9A74CBB304C6}">
      <dsp:nvSpPr>
        <dsp:cNvPr id="0" name=""/>
        <dsp:cNvSpPr/>
      </dsp:nvSpPr>
      <dsp:spPr>
        <a:xfrm>
          <a:off x="0" y="4320542"/>
          <a:ext cx="6561437" cy="1440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a:t>The rest of a building being damaged is dependent on what it is built with any unreinforced buildings will have weak points which will be the first to fail as it is unable to absorb energy safely and instead starts the uncontrollable chain of damage</a:t>
          </a:r>
          <a:endParaRPr lang="en-US" sz="1800" kern="1200"/>
        </a:p>
      </dsp:txBody>
      <dsp:txXfrm>
        <a:off x="0" y="4320542"/>
        <a:ext cx="6561437" cy="14401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media/image6.jpe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D9568F-592F-49F9-A849-F381C3006F03}" type="datetimeFigureOut">
              <a:rPr lang="en-GB" smtClean="0"/>
              <a:t>05/12/2025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F07FB1-C049-4468-872B-A41CC8488C03}" type="slidenum">
              <a:rPr lang="en-GB" smtClean="0"/>
              <a:t>‹#›</a:t>
            </a:fld>
            <a:endParaRPr lang="en-GB"/>
          </a:p>
        </p:txBody>
      </p:sp>
    </p:spTree>
    <p:extLst>
      <p:ext uri="{BB962C8B-B14F-4D97-AF65-F5344CB8AC3E}">
        <p14:creationId xmlns:p14="http://schemas.microsoft.com/office/powerpoint/2010/main" val="141134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49F07FB1-C049-4468-872B-A41CC8488C03}" type="slidenum">
              <a:rPr lang="en-GB" smtClean="0"/>
              <a:t>1</a:t>
            </a:fld>
            <a:endParaRPr lang="en-GB"/>
          </a:p>
        </p:txBody>
      </p:sp>
    </p:spTree>
    <p:extLst>
      <p:ext uri="{BB962C8B-B14F-4D97-AF65-F5344CB8AC3E}">
        <p14:creationId xmlns:p14="http://schemas.microsoft.com/office/powerpoint/2010/main" val="1292855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12/5/2025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02213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12/5/2025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372054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12/5/2025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222533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12/5/2025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149916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12/5/2025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607377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12/5/2025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0221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12/5/2025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452776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12/5/2025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08005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12/5/2025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78386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12/5/2025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01578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12/5/2025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06745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12/5/2025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4998358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image" Target="../media/image3.jpeg"/><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10135D4-D3A1-4556-B91B-4A12069D4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igures of houses in different position and sizes">
            <a:extLst>
              <a:ext uri="{FF2B5EF4-FFF2-40B4-BE49-F238E27FC236}">
                <a16:creationId xmlns:a16="http://schemas.microsoft.com/office/drawing/2014/main" id="{4144700E-6765-7EC0-9EF5-6D5779F00262}"/>
              </a:ext>
            </a:extLst>
          </p:cNvPr>
          <p:cNvPicPr>
            <a:picLocks noChangeAspect="1"/>
          </p:cNvPicPr>
          <p:nvPr/>
        </p:nvPicPr>
        <p:blipFill>
          <a:blip r:embed="rId5"/>
          <a:srcRect t="2687" r="9091" b="6404"/>
          <a:stretch>
            <a:fillRect/>
          </a:stretch>
        </p:blipFill>
        <p:spPr>
          <a:xfrm>
            <a:off x="20" y="-1"/>
            <a:ext cx="12191980" cy="6858001"/>
          </a:xfrm>
          <a:prstGeom prst="rect">
            <a:avLst/>
          </a:prstGeom>
        </p:spPr>
      </p:pic>
      <p:sp>
        <p:nvSpPr>
          <p:cNvPr id="17" name="Rectangle 16">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2015" y="-752015"/>
            <a:ext cx="6858000" cy="8362030"/>
          </a:xfrm>
          <a:prstGeom prst="rect">
            <a:avLst/>
          </a:prstGeom>
          <a:gradFill>
            <a:gsLst>
              <a:gs pos="0">
                <a:srgbClr val="000000">
                  <a:alpha val="0"/>
                </a:srgbClr>
              </a:gs>
              <a:gs pos="55000">
                <a:srgbClr val="000000">
                  <a:alpha val="50000"/>
                </a:srgbClr>
              </a:gs>
              <a:gs pos="100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26918" y="3429000"/>
            <a:ext cx="4506064" cy="1888742"/>
          </a:xfrm>
        </p:spPr>
        <p:txBody>
          <a:bodyPr>
            <a:noAutofit/>
          </a:bodyPr>
          <a:lstStyle/>
          <a:p>
            <a:pPr algn="l"/>
            <a:r>
              <a:rPr lang="en-GB" sz="6000" dirty="0">
                <a:solidFill>
                  <a:srgbClr val="FFFFFF"/>
                </a:solidFill>
                <a:ea typeface="+mj-lt"/>
                <a:cs typeface="+mj-lt"/>
              </a:rPr>
              <a:t>How Retrofitting Buildings Prevent Earthquake Deaths</a:t>
            </a:r>
            <a:endParaRPr lang="en-US" dirty="0">
              <a:solidFill>
                <a:srgbClr val="FFFFFF"/>
              </a:solidFill>
            </a:endParaRPr>
          </a:p>
        </p:txBody>
      </p:sp>
      <p:pic>
        <p:nvPicPr>
          <p:cNvPr id="35" name="Audio 34">
            <a:hlinkClick r:id="" action="ppaction://media"/>
            <a:extLst>
              <a:ext uri="{FF2B5EF4-FFF2-40B4-BE49-F238E27FC236}">
                <a16:creationId xmlns:a16="http://schemas.microsoft.com/office/drawing/2014/main" id="{43ECCFA7-F4DD-831E-D92F-1F47A659EF4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867"/>
    </mc:Choice>
    <mc:Fallback>
      <p:transition spd="slow" advTm="6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1A22726-DA03-BCB0-F12E-98258FB7E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3475A7-927E-9EFD-B77D-504955A8CFF9}"/>
              </a:ext>
            </a:extLst>
          </p:cNvPr>
          <p:cNvSpPr>
            <a:spLocks noGrp="1"/>
          </p:cNvSpPr>
          <p:nvPr>
            <p:ph type="title"/>
          </p:nvPr>
        </p:nvSpPr>
        <p:spPr>
          <a:xfrm>
            <a:off x="930088" y="548640"/>
            <a:ext cx="10337092" cy="1165874"/>
          </a:xfrm>
        </p:spPr>
        <p:txBody>
          <a:bodyPr anchor="ctr">
            <a:normAutofit/>
          </a:bodyPr>
          <a:lstStyle/>
          <a:p>
            <a:pPr algn="ctr"/>
            <a:r>
              <a:rPr lang="en-GB"/>
              <a:t>How do Earthquakes Make Buildings Collapse</a:t>
            </a:r>
          </a:p>
        </p:txBody>
      </p:sp>
      <p:graphicFrame>
        <p:nvGraphicFramePr>
          <p:cNvPr id="7" name="Content Placeholder 2">
            <a:extLst>
              <a:ext uri="{FF2B5EF4-FFF2-40B4-BE49-F238E27FC236}">
                <a16:creationId xmlns:a16="http://schemas.microsoft.com/office/drawing/2014/main" id="{57E6E4CE-0DE4-A28B-2A6A-83DF26953190}"/>
              </a:ext>
            </a:extLst>
          </p:cNvPr>
          <p:cNvGraphicFramePr>
            <a:graphicFrameLocks noGrp="1"/>
          </p:cNvGraphicFramePr>
          <p:nvPr>
            <p:ph idx="1"/>
            <p:extLst>
              <p:ext uri="{D42A27DB-BD31-4B8C-83A1-F6EECF244321}">
                <p14:modId xmlns:p14="http://schemas.microsoft.com/office/powerpoint/2010/main" val="1898609952"/>
              </p:ext>
            </p:extLst>
          </p:nvPr>
        </p:nvGraphicFramePr>
        <p:xfrm>
          <a:off x="930876" y="2037806"/>
          <a:ext cx="10335350" cy="40664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2" name="Audio 41">
            <a:hlinkClick r:id="" action="ppaction://media"/>
            <a:extLst>
              <a:ext uri="{FF2B5EF4-FFF2-40B4-BE49-F238E27FC236}">
                <a16:creationId xmlns:a16="http://schemas.microsoft.com/office/drawing/2014/main" id="{13B68AE5-C833-37D4-A2C5-E9960FF7A8E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85892078"/>
      </p:ext>
    </p:extLst>
  </p:cSld>
  <p:clrMapOvr>
    <a:masterClrMapping/>
  </p:clrMapOvr>
  <mc:AlternateContent xmlns:mc="http://schemas.openxmlformats.org/markup-compatibility/2006">
    <mc:Choice xmlns:p14="http://schemas.microsoft.com/office/powerpoint/2010/main" Requires="p14">
      <p:transition spd="slow" p14:dur="2000" advTm="90852"/>
    </mc:Choice>
    <mc:Fallback>
      <p:transition spd="slow" advTm="90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4D2207-AA67-DAD1-D42E-7A07328CA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D45B0DA9-FDED-AA2B-7C01-BB09C5FD74D9}"/>
              </a:ext>
            </a:extLst>
          </p:cNvPr>
          <p:cNvSpPr>
            <a:spLocks noGrp="1"/>
          </p:cNvSpPr>
          <p:nvPr>
            <p:ph type="title"/>
          </p:nvPr>
        </p:nvSpPr>
        <p:spPr>
          <a:xfrm>
            <a:off x="612648" y="548640"/>
            <a:ext cx="3657600" cy="1294374"/>
          </a:xfrm>
        </p:spPr>
        <p:txBody>
          <a:bodyPr>
            <a:normAutofit/>
          </a:bodyPr>
          <a:lstStyle/>
          <a:p>
            <a:r>
              <a:rPr lang="en-GB"/>
              <a:t>What is Retrofitting </a:t>
            </a:r>
          </a:p>
        </p:txBody>
      </p:sp>
      <p:pic>
        <p:nvPicPr>
          <p:cNvPr id="15" name="Picture 14" descr="5 Common Types Of Buildings That Require Seismic Retrofitting -">
            <a:extLst>
              <a:ext uri="{FF2B5EF4-FFF2-40B4-BE49-F238E27FC236}">
                <a16:creationId xmlns:a16="http://schemas.microsoft.com/office/drawing/2014/main" id="{5EC064AA-D162-DBD9-CB6B-AB206E3C4748}"/>
              </a:ext>
            </a:extLst>
          </p:cNvPr>
          <p:cNvPicPr>
            <a:picLocks noChangeAspect="1"/>
          </p:cNvPicPr>
          <p:nvPr/>
        </p:nvPicPr>
        <p:blipFill>
          <a:blip r:embed="rId4"/>
          <a:srcRect l="15300" r="23847" b="-2"/>
          <a:stretch>
            <a:fillRect/>
          </a:stretch>
        </p:blipFill>
        <p:spPr>
          <a:xfrm>
            <a:off x="727382" y="2008094"/>
            <a:ext cx="3494314" cy="4301265"/>
          </a:xfrm>
          <a:prstGeom prst="rect">
            <a:avLst/>
          </a:prstGeom>
        </p:spPr>
      </p:pic>
      <p:graphicFrame>
        <p:nvGraphicFramePr>
          <p:cNvPr id="5" name="Content Placeholder 2">
            <a:extLst>
              <a:ext uri="{FF2B5EF4-FFF2-40B4-BE49-F238E27FC236}">
                <a16:creationId xmlns:a16="http://schemas.microsoft.com/office/drawing/2014/main" id="{61992149-487E-2D16-8ED4-62F35E374E37}"/>
              </a:ext>
            </a:extLst>
          </p:cNvPr>
          <p:cNvGraphicFramePr>
            <a:graphicFrameLocks noGrp="1"/>
          </p:cNvGraphicFramePr>
          <p:nvPr>
            <p:ph idx="1"/>
            <p:extLst>
              <p:ext uri="{D42A27DB-BD31-4B8C-83A1-F6EECF244321}">
                <p14:modId xmlns:p14="http://schemas.microsoft.com/office/powerpoint/2010/main" val="1144912058"/>
              </p:ext>
            </p:extLst>
          </p:nvPr>
        </p:nvGraphicFramePr>
        <p:xfrm>
          <a:off x="5013849" y="548637"/>
          <a:ext cx="6561437" cy="576072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1" name="Audio 10">
            <a:hlinkClick r:id="" action="ppaction://media"/>
            <a:extLst>
              <a:ext uri="{FF2B5EF4-FFF2-40B4-BE49-F238E27FC236}">
                <a16:creationId xmlns:a16="http://schemas.microsoft.com/office/drawing/2014/main" id="{79E3999B-74D9-6255-AE68-3EB78AC5AC91}"/>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50066171"/>
      </p:ext>
    </p:extLst>
  </p:cSld>
  <p:clrMapOvr>
    <a:masterClrMapping/>
  </p:clrMapOvr>
  <mc:AlternateContent xmlns:mc="http://schemas.openxmlformats.org/markup-compatibility/2006">
    <mc:Choice xmlns:p14="http://schemas.microsoft.com/office/powerpoint/2010/main" Requires="p14">
      <p:transition spd="slow" p14:dur="2000" advTm="57457"/>
    </mc:Choice>
    <mc:Fallback>
      <p:transition spd="slow" advTm="57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E67576D-5A2A-20B5-00D1-68E7BA2E6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858D93-40C1-CAA0-E342-A2B2825C1BF3}"/>
              </a:ext>
            </a:extLst>
          </p:cNvPr>
          <p:cNvSpPr>
            <a:spLocks noGrp="1"/>
          </p:cNvSpPr>
          <p:nvPr>
            <p:ph type="title"/>
          </p:nvPr>
        </p:nvSpPr>
        <p:spPr>
          <a:xfrm>
            <a:off x="614680" y="548640"/>
            <a:ext cx="3635851" cy="2880360"/>
          </a:xfrm>
        </p:spPr>
        <p:txBody>
          <a:bodyPr anchor="t">
            <a:normAutofit/>
          </a:bodyPr>
          <a:lstStyle/>
          <a:p>
            <a:r>
              <a:rPr lang="en-GB" dirty="0"/>
              <a:t>Methods of Retrofitting for Earthquakes</a:t>
            </a:r>
          </a:p>
        </p:txBody>
      </p:sp>
      <p:pic>
        <p:nvPicPr>
          <p:cNvPr id="4" name="Picture 3" descr="Diagram of a concrete structure&#10;&#10;AI-generated content may be incorrect.">
            <a:extLst>
              <a:ext uri="{FF2B5EF4-FFF2-40B4-BE49-F238E27FC236}">
                <a16:creationId xmlns:a16="http://schemas.microsoft.com/office/drawing/2014/main" id="{B622D0BF-0BA6-2413-499A-6B074F166096}"/>
              </a:ext>
            </a:extLst>
          </p:cNvPr>
          <p:cNvPicPr>
            <a:picLocks noChangeAspect="1"/>
          </p:cNvPicPr>
          <p:nvPr/>
        </p:nvPicPr>
        <p:blipFill>
          <a:blip r:embed="rId4"/>
          <a:stretch>
            <a:fillRect/>
          </a:stretch>
        </p:blipFill>
        <p:spPr>
          <a:xfrm>
            <a:off x="308461" y="2199520"/>
            <a:ext cx="2904666" cy="2962889"/>
          </a:xfrm>
          <a:prstGeom prst="rect">
            <a:avLst/>
          </a:prstGeom>
        </p:spPr>
      </p:pic>
      <p:pic>
        <p:nvPicPr>
          <p:cNvPr id="5" name="Picture 4" descr="A diagram of a frame&#10;&#10;AI-generated content may be incorrect.">
            <a:extLst>
              <a:ext uri="{FF2B5EF4-FFF2-40B4-BE49-F238E27FC236}">
                <a16:creationId xmlns:a16="http://schemas.microsoft.com/office/drawing/2014/main" id="{21FF47AD-0F23-E293-C4B0-D7FAEC1CFD83}"/>
              </a:ext>
            </a:extLst>
          </p:cNvPr>
          <p:cNvPicPr>
            <a:picLocks noChangeAspect="1"/>
          </p:cNvPicPr>
          <p:nvPr/>
        </p:nvPicPr>
        <p:blipFill>
          <a:blip r:embed="rId5"/>
          <a:stretch>
            <a:fillRect/>
          </a:stretch>
        </p:blipFill>
        <p:spPr>
          <a:xfrm>
            <a:off x="4099541" y="191924"/>
            <a:ext cx="3092920" cy="2507806"/>
          </a:xfrm>
          <a:prstGeom prst="rect">
            <a:avLst/>
          </a:prstGeom>
        </p:spPr>
      </p:pic>
      <p:pic>
        <p:nvPicPr>
          <p:cNvPr id="6" name="Picture 5" descr="Diagram of foundation structure with text&#10;&#10;AI-generated content may be incorrect.">
            <a:extLst>
              <a:ext uri="{FF2B5EF4-FFF2-40B4-BE49-F238E27FC236}">
                <a16:creationId xmlns:a16="http://schemas.microsoft.com/office/drawing/2014/main" id="{4A0335DE-2C1D-5502-E00B-0A9E81310832}"/>
              </a:ext>
            </a:extLst>
          </p:cNvPr>
          <p:cNvPicPr>
            <a:picLocks noChangeAspect="1"/>
          </p:cNvPicPr>
          <p:nvPr/>
        </p:nvPicPr>
        <p:blipFill>
          <a:blip r:embed="rId6"/>
          <a:stretch>
            <a:fillRect/>
          </a:stretch>
        </p:blipFill>
        <p:spPr>
          <a:xfrm>
            <a:off x="3614075" y="4321240"/>
            <a:ext cx="2953969" cy="2337028"/>
          </a:xfrm>
          <a:prstGeom prst="rect">
            <a:avLst/>
          </a:prstGeom>
        </p:spPr>
      </p:pic>
      <p:sp>
        <p:nvSpPr>
          <p:cNvPr id="16" name="Content Placeholder 2">
            <a:extLst>
              <a:ext uri="{FF2B5EF4-FFF2-40B4-BE49-F238E27FC236}">
                <a16:creationId xmlns:a16="http://schemas.microsoft.com/office/drawing/2014/main" id="{F7C1314B-D9AF-12C1-97D3-4E5E899788E2}"/>
              </a:ext>
            </a:extLst>
          </p:cNvPr>
          <p:cNvSpPr>
            <a:spLocks noGrp="1"/>
          </p:cNvSpPr>
          <p:nvPr>
            <p:ph idx="1"/>
          </p:nvPr>
        </p:nvSpPr>
        <p:spPr>
          <a:xfrm>
            <a:off x="7344598" y="566632"/>
            <a:ext cx="4232722" cy="5661794"/>
          </a:xfrm>
        </p:spPr>
        <p:txBody>
          <a:bodyPr vert="horz" lIns="91440" tIns="45720" rIns="91440" bIns="45720" rtlCol="0" anchor="t">
            <a:normAutofit/>
          </a:bodyPr>
          <a:lstStyle/>
          <a:p>
            <a:pPr marL="285750" indent="-285750">
              <a:lnSpc>
                <a:spcPct val="110000"/>
              </a:lnSpc>
            </a:pPr>
            <a:r>
              <a:rPr lang="en-GB" sz="1500" b="1" dirty="0">
                <a:highlight>
                  <a:srgbClr val="DCC5A6"/>
                </a:highlight>
              </a:rPr>
              <a:t>Steel Moment Frames:</a:t>
            </a:r>
            <a:endParaRPr lang="en-US" sz="1500" b="1">
              <a:highlight>
                <a:srgbClr val="DCC5A6"/>
              </a:highlight>
            </a:endParaRPr>
          </a:p>
          <a:p>
            <a:pPr marL="0" indent="0">
              <a:lnSpc>
                <a:spcPct val="110000"/>
              </a:lnSpc>
              <a:buNone/>
            </a:pPr>
            <a:r>
              <a:rPr lang="en-GB" sz="1500" dirty="0"/>
              <a:t>Steel is imbedded in the foundation so that it can absorb as much energy as possible, this is preventing swaying and is ideal for buildings that aren't able to withstand much lateral force.</a:t>
            </a:r>
          </a:p>
          <a:p>
            <a:pPr marL="285750" indent="-285750">
              <a:lnSpc>
                <a:spcPct val="110000"/>
              </a:lnSpc>
            </a:pPr>
            <a:r>
              <a:rPr lang="en-GB" sz="1500" b="1" dirty="0">
                <a:highlight>
                  <a:srgbClr val="DBC3A5"/>
                </a:highlight>
              </a:rPr>
              <a:t>Column Fortification:</a:t>
            </a:r>
          </a:p>
          <a:p>
            <a:pPr marL="0" indent="0">
              <a:lnSpc>
                <a:spcPct val="110000"/>
              </a:lnSpc>
              <a:buNone/>
            </a:pPr>
            <a:r>
              <a:rPr lang="en-GB" sz="1500" dirty="0"/>
              <a:t>Columns within the building are reinforced with metal as they are much better at absorbing this energy without damage so for buildings that are mostly concrete or brick this is the perfect addition </a:t>
            </a:r>
          </a:p>
          <a:p>
            <a:pPr marL="285750" indent="-285750">
              <a:lnSpc>
                <a:spcPct val="110000"/>
              </a:lnSpc>
            </a:pPr>
            <a:r>
              <a:rPr lang="en-GB" sz="1500" b="1" dirty="0">
                <a:highlight>
                  <a:srgbClr val="DAC3A5"/>
                </a:highlight>
              </a:rPr>
              <a:t>Underpinning:</a:t>
            </a:r>
          </a:p>
          <a:p>
            <a:pPr marL="0" indent="0">
              <a:lnSpc>
                <a:spcPct val="110000"/>
              </a:lnSpc>
              <a:buNone/>
            </a:pPr>
            <a:r>
              <a:rPr lang="en-GB" sz="1500" dirty="0"/>
              <a:t>Resecuring a building to its foundation is needed for buildings that are only secured using mortar or other joining material that can be easily disconnected with the force of an earthquake</a:t>
            </a:r>
          </a:p>
          <a:p>
            <a:pPr marL="685800" lvl="3" indent="0">
              <a:lnSpc>
                <a:spcPct val="110000"/>
              </a:lnSpc>
              <a:buNone/>
            </a:pPr>
            <a:endParaRPr lang="en-GB" sz="1500"/>
          </a:p>
        </p:txBody>
      </p:sp>
      <p:pic>
        <p:nvPicPr>
          <p:cNvPr id="17" name="Audio 16">
            <a:hlinkClick r:id="" action="ppaction://media"/>
            <a:extLst>
              <a:ext uri="{FF2B5EF4-FFF2-40B4-BE49-F238E27FC236}">
                <a16:creationId xmlns:a16="http://schemas.microsoft.com/office/drawing/2014/main" id="{6DDF02FE-D10B-B2E9-95B1-4E72FC7AF80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81525804"/>
      </p:ext>
    </p:extLst>
  </p:cSld>
  <p:clrMapOvr>
    <a:masterClrMapping/>
  </p:clrMapOvr>
  <mc:AlternateContent xmlns:mc="http://schemas.openxmlformats.org/markup-compatibility/2006">
    <mc:Choice xmlns:p14="http://schemas.microsoft.com/office/powerpoint/2010/main" Requires="p14">
      <p:transition spd="slow" p14:dur="2000" advTm="141927"/>
    </mc:Choice>
    <mc:Fallback>
      <p:transition spd="slow" advTm="1419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38</TotalTime>
  <Words>346</Words>
  <Application>Microsoft Office PowerPoint</Application>
  <PresentationFormat>Widescreen</PresentationFormat>
  <Paragraphs>17</Paragraphs>
  <Slides>4</Slides>
  <Notes>1</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Arial</vt:lpstr>
      <vt:lpstr>Neue Haas Grotesk Text Pro</vt:lpstr>
      <vt:lpstr>VanillaVTI</vt:lpstr>
      <vt:lpstr>How Retrofitting Buildings Prevent Earthquake Deaths</vt:lpstr>
      <vt:lpstr>How do Earthquakes Make Buildings Collapse</vt:lpstr>
      <vt:lpstr>What is Retrofitting </vt:lpstr>
      <vt:lpstr>Methods of Retrofitting for Earthquakes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Rose Godfrey</cp:lastModifiedBy>
  <cp:revision>243</cp:revision>
  <dcterms:created xsi:type="dcterms:W3CDTF">2025-12-05T11:55:26Z</dcterms:created>
  <dcterms:modified xsi:type="dcterms:W3CDTF">2025-12-05T15:17:01Z</dcterms:modified>
</cp:coreProperties>
</file>

<file path=docProps/thumbnail.jpeg>
</file>